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50" r:id="rId2"/>
  </p:sldMasterIdLst>
  <p:notesMasterIdLst>
    <p:notesMasterId r:id="rId25"/>
  </p:notesMasterIdLst>
  <p:sldIdLst>
    <p:sldId id="283" r:id="rId3"/>
    <p:sldId id="287" r:id="rId4"/>
    <p:sldId id="288" r:id="rId5"/>
    <p:sldId id="289" r:id="rId6"/>
    <p:sldId id="290" r:id="rId7"/>
    <p:sldId id="263" r:id="rId8"/>
    <p:sldId id="274" r:id="rId9"/>
    <p:sldId id="280" r:id="rId10"/>
    <p:sldId id="291" r:id="rId11"/>
    <p:sldId id="292" r:id="rId12"/>
    <p:sldId id="276" r:id="rId13"/>
    <p:sldId id="281" r:id="rId14"/>
    <p:sldId id="293" r:id="rId15"/>
    <p:sldId id="294" r:id="rId16"/>
    <p:sldId id="295" r:id="rId17"/>
    <p:sldId id="296" r:id="rId18"/>
    <p:sldId id="278" r:id="rId19"/>
    <p:sldId id="279" r:id="rId20"/>
    <p:sldId id="297" r:id="rId21"/>
    <p:sldId id="298" r:id="rId22"/>
    <p:sldId id="299" r:id="rId23"/>
    <p:sldId id="285"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560"/>
    <a:srgbClr val="98002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5" autoAdjust="0"/>
    <p:restoredTop sz="92593" autoAdjust="0"/>
  </p:normalViewPr>
  <p:slideViewPr>
    <p:cSldViewPr>
      <p:cViewPr>
        <p:scale>
          <a:sx n="100" d="100"/>
          <a:sy n="100" d="100"/>
        </p:scale>
        <p:origin x="-5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DC478F8-DE17-4721-B775-E93CC389E55E}" type="datetimeFigureOut">
              <a:rPr lang="en-US"/>
              <a:pPr>
                <a:defRPr/>
              </a:pPr>
              <a:t>9/5/2012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3F3881F-DCB5-4937-8F76-FA10A2C807F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Throughout the Common Core State Standards, you will see a focus on reading and writing, an emphasis on 21</a:t>
            </a:r>
            <a:r>
              <a:rPr lang="en-US" baseline="30000" smtClean="0"/>
              <a:t>st</a:t>
            </a:r>
            <a:r>
              <a:rPr lang="en-US" smtClean="0"/>
              <a:t> Century Skills, an increase in text complexity, and a deeper learning of concepts.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B63AAE-ECC0-4867-A4B6-B4B0A1C349D7}"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Critical areas have been identified at each grade level. Although these are not the ONLY skills students are responsible for mastering, it does focus the work at each grade </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Here are a few of the vocabulary words from our first quarter standards -  </a:t>
            </a:r>
          </a:p>
          <a:p>
            <a:pPr eaLnBrk="1" hangingPunct="1">
              <a:spcBef>
                <a:spcPct val="0"/>
              </a:spcBef>
            </a:pPr>
            <a:endParaRPr lang="en-US" dirty="0" smtClean="0">
              <a:latin typeface="Arial"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DCC0FE-140A-4D04-A31B-284D7FE8381A}" type="slidenum">
              <a:rPr lang="en-US" smtClean="0">
                <a:solidFill>
                  <a:srgbClr val="000000"/>
                </a:solidFill>
              </a:rPr>
              <a:pPr fontAlgn="base">
                <a:spcBef>
                  <a:spcPct val="0"/>
                </a:spcBef>
                <a:spcAft>
                  <a:spcPct val="0"/>
                </a:spcAft>
                <a:defRPr/>
              </a:pPr>
              <a:t>11</a:t>
            </a:fld>
            <a:endParaRPr 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13" eaLnBrk="1" hangingPunct="1">
              <a:spcBef>
                <a:spcPct val="0"/>
              </a:spcBef>
            </a:pPr>
            <a:r>
              <a:rPr lang="en-US" smtClean="0">
                <a:latin typeface="Arial" pitchFamily="34" charset="0"/>
                <a:ea typeface="ＭＳ Ｐゴシック"/>
                <a:cs typeface="ＭＳ Ｐゴシック"/>
              </a:rPr>
              <a:t>The practice standards are the same K-12, providing a coherent vision to be applied to the teaching and learning of the mathematical content standards.</a:t>
            </a:r>
          </a:p>
          <a:p>
            <a:pPr defTabSz="912813" eaLnBrk="1" hangingPunct="1">
              <a:spcBef>
                <a:spcPct val="0"/>
              </a:spcBef>
            </a:pPr>
            <a:endParaRPr lang="en-US" smtClean="0"/>
          </a:p>
          <a:p>
            <a:pPr defTabSz="912813" eaLnBrk="1" hangingPunct="1">
              <a:spcBef>
                <a:spcPct val="0"/>
              </a:spcBef>
            </a:pPr>
            <a:r>
              <a:rPr lang="en-US" smtClean="0"/>
              <a:t>Standards for Mathematical Practice </a:t>
            </a:r>
            <a:r>
              <a:rPr lang="en-US" smtClean="0">
                <a:ea typeface="ＭＳ Ｐゴシック"/>
                <a:cs typeface="ＭＳ Ｐゴシック"/>
              </a:rPr>
              <a:t>describe the characteristics and habits of mind that all students who are mathematically proficient should be able to exhibit.</a:t>
            </a:r>
            <a:r>
              <a:rPr lang="en-US" smtClean="0"/>
              <a:t> </a:t>
            </a:r>
            <a:endParaRPr lang="en-US" smtClean="0">
              <a:solidFill>
                <a:srgbClr val="800000"/>
              </a:solidFill>
              <a:latin typeface="Arial" pitchFamily="34" charset="0"/>
            </a:endParaRP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3296F2-F2C0-4D24-85C3-867AC3CB6331}" type="slidenum">
              <a:rPr lang="en-US" smtClean="0">
                <a:solidFill>
                  <a:srgbClr val="000000"/>
                </a:solidFill>
              </a:rPr>
              <a:pPr fontAlgn="base">
                <a:spcBef>
                  <a:spcPct val="0"/>
                </a:spcBef>
                <a:spcAft>
                  <a:spcPct val="0"/>
                </a:spcAft>
                <a:defRPr/>
              </a:pPr>
              <a:t>12</a:t>
            </a:fld>
            <a:endParaRPr 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NC Essential Standards in Science and Social Studies are research based and internationally benchmarked. There are fewer standards but they are more rigorous.</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A34E7-2DDA-438A-AB42-5034CD21E080}"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You will see less focus on  the recalling of facts and more focus on critical thinking in science and social studies.</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06915A-42AB-46C6-BF9E-95015B919B0E}"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the classroom, there will be an increase in the use of instructional technology and the use of primary and secondary sources. As a result of the work of the PTA last year and the generous gifts of all of our parents, each classroom is equipped this year with an document camera, LCD projector, Mimeo board, and a new laptop. This equipment will be a tremendous resource as we make these changes to our instructional program.</a:t>
            </a: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52FD9C-3FA9-4621-A617-0678064234D4}" type="slidenum">
              <a:rPr lang="en-US" smtClean="0"/>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Students learning will see changes this year as we increase the amount of student inquiry, collaboration, conversation, and writing across all subjects.</a:t>
            </a:r>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02AA67-2817-4B15-BB37-29F85730445C}" type="slidenum">
              <a:rPr lang="en-US" smtClean="0"/>
              <a:pPr/>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changes in curriculum will bring about significant shifts in the way that instruction is delivered in the Social Studies classroom.  The new curriculum will provide opportunities for students to become more critical thinkers.  There will be a greater emphasis on teaching students to make connections and to see the big picture.  In doing so, there will be less focus on recalling facts.  In many instances, students will investigate collaboratively to grow their learning as well as create work products with the use of instructional technology.  Specifically, first graders explore aspects of self, others, families and communities across the world. </a:t>
            </a:r>
          </a:p>
          <a:p>
            <a:pPr eaLnBrk="1" hangingPunct="1">
              <a:spcBef>
                <a:spcPct val="0"/>
              </a:spcBef>
            </a:pPr>
            <a:endParaRPr 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42D320-E0F2-44DB-B5B5-E205B8466C75}" type="slidenum">
              <a:rPr lang="en-US" smtClean="0">
                <a:solidFill>
                  <a:srgbClr val="000000"/>
                </a:solidFill>
              </a:rPr>
              <a:pPr fontAlgn="base">
                <a:spcBef>
                  <a:spcPct val="0"/>
                </a:spcBef>
                <a:spcAft>
                  <a:spcPct val="0"/>
                </a:spcAft>
                <a:defRPr/>
              </a:pPr>
              <a:t>17</a:t>
            </a:fld>
            <a:endParaRPr 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With inquiry-based science, instruction begins with open-ended questions or demonstrations.  Students do experiments or collect data and take a “hands-on” approach to science.  They experience science rather than merely read about it. First graders will explore balanced and unbalanced forces. They will practice measurement with nonstandard units, such as paperclips, blocks, and toothpicks. They will build and observe aquatic and terrestrial habitats to explore the needs of living things. First graders will also learn about Earth materials through collecting and sorting rocks as well as mixing soil and water. </a:t>
            </a:r>
          </a:p>
          <a:p>
            <a:pPr eaLnBrk="1" hangingPunct="1">
              <a:spcBef>
                <a:spcPct val="0"/>
              </a:spcBef>
            </a:pPr>
            <a:endParaRPr 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4AC4F2-A105-4D92-9CB8-D21F3E64BAEC}"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Changes in instruction and learning also bring about changes in assessment. Look this year for more open ended questions, technology,</a:t>
            </a:r>
            <a:r>
              <a:rPr lang="en-US" baseline="0" dirty="0" smtClean="0"/>
              <a:t> and real world applications </a:t>
            </a:r>
            <a:r>
              <a:rPr lang="en-US" dirty="0" smtClean="0"/>
              <a:t> in our assessments. </a:t>
            </a:r>
            <a:r>
              <a:rPr lang="en-US" dirty="0" smtClean="0">
                <a:solidFill>
                  <a:schemeClr val="bg1">
                    <a:lumMod val="50000"/>
                  </a:schemeClr>
                </a:solidFill>
                <a:latin typeface="Arial"/>
                <a:cs typeface="Arial"/>
              </a:rPr>
              <a:t>Teachers will use more informal and formal checks to make sure students are on track throughout the year.</a:t>
            </a:r>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F7B805-FF87-4E30-B787-6057415520F1}" type="slidenum">
              <a:rPr lang="en-US" smtClean="0">
                <a:solidFill>
                  <a:prstClr val="black"/>
                </a:solidFill>
              </a:rPr>
              <a:pPr/>
              <a:t>19</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the beginning of each quarter, CF will post the Common Core and Essential Standards that will be covered for each grade in English Language Arts, Math, Science, and Social Studies. Share with parents where they are located and what they </a:t>
            </a:r>
            <a:r>
              <a:rPr lang="en-US" baseline="0" smtClean="0"/>
              <a:t>look like.</a:t>
            </a:r>
            <a:endParaRPr lang="en-US"/>
          </a:p>
        </p:txBody>
      </p:sp>
      <p:sp>
        <p:nvSpPr>
          <p:cNvPr id="4" name="Slide Number Placeholder 3"/>
          <p:cNvSpPr>
            <a:spLocks noGrp="1"/>
          </p:cNvSpPr>
          <p:nvPr>
            <p:ph type="sldNum" sz="quarter" idx="10"/>
          </p:nvPr>
        </p:nvSpPr>
        <p:spPr/>
        <p:txBody>
          <a:bodyPr/>
          <a:lstStyle/>
          <a:p>
            <a:pPr>
              <a:defRPr/>
            </a:pPr>
            <a:fld id="{2B63FD7A-8DF8-4FD2-A7FE-93D40AABC895}" type="slidenum">
              <a:rPr lang="en-US" smtClean="0">
                <a:solidFill>
                  <a:prstClr val="black"/>
                </a:solidFill>
              </a:rPr>
              <a:pPr>
                <a:defRPr/>
              </a:pPr>
              <a:t>20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Literacy Common Core Standards, there will be a focus on critical</a:t>
            </a:r>
            <a:r>
              <a:rPr lang="en-US" baseline="0" dirty="0" smtClean="0"/>
              <a:t> analysis for students as they use evidence to support their thinking. Vocabulary development will be a focus throughout all grades. </a:t>
            </a:r>
            <a:endParaRPr lang="en-US" dirty="0"/>
          </a:p>
        </p:txBody>
      </p:sp>
      <p:sp>
        <p:nvSpPr>
          <p:cNvPr id="4" name="Slide Number Placeholder 3"/>
          <p:cNvSpPr>
            <a:spLocks noGrp="1"/>
          </p:cNvSpPr>
          <p:nvPr>
            <p:ph type="sldNum" sz="quarter" idx="10"/>
          </p:nvPr>
        </p:nvSpPr>
        <p:spPr/>
        <p:txBody>
          <a:bodyPr/>
          <a:lstStyle/>
          <a:p>
            <a:pPr>
              <a:defRPr/>
            </a:pPr>
            <a:fld id="{2B63FD7A-8DF8-4FD2-A7FE-93D40AABC895}"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a few topics that we will cover during our fall parent/teacher conference.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5F5F9E1-7FE4-450F-9B3F-508BD3B16993}"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three basic shifts that are seen in</a:t>
            </a:r>
            <a:r>
              <a:rPr lang="en-US" baseline="0" dirty="0" smtClean="0"/>
              <a:t> grades K-12 in the English Language Arts Common Core Standards.</a:t>
            </a:r>
            <a:endParaRPr lang="en-US" dirty="0"/>
          </a:p>
        </p:txBody>
      </p:sp>
      <p:sp>
        <p:nvSpPr>
          <p:cNvPr id="4" name="Slide Number Placeholder 3"/>
          <p:cNvSpPr>
            <a:spLocks noGrp="1"/>
          </p:cNvSpPr>
          <p:nvPr>
            <p:ph type="sldNum" sz="quarter" idx="10"/>
          </p:nvPr>
        </p:nvSpPr>
        <p:spPr/>
        <p:txBody>
          <a:bodyPr/>
          <a:lstStyle/>
          <a:p>
            <a:pPr>
              <a:defRPr/>
            </a:pPr>
            <a:fld id="{2B63FD7A-8DF8-4FD2-A7FE-93D40AABC895}"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Additional changes in the Literacy Common Core Standards have students spending more time reading and writing as they develop their technical writing skills and recognize unique text structures. In grades K-5 at Cedar Fork, students will be addressing these changes as the classrooms implement the Daily Five model of instruction in literacy. More about that initiative in a minute.</a:t>
            </a: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BE64A8-70C9-4157-A683-849148475944}" type="slidenum">
              <a:rPr lang="en-US" smtClean="0"/>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are four strands throughout the standards.  </a:t>
            </a:r>
          </a:p>
          <a:p>
            <a:pPr eaLnBrk="1" hangingPunct="1">
              <a:spcBef>
                <a:spcPct val="0"/>
              </a:spcBef>
              <a:buFontTx/>
              <a:buChar char="-"/>
            </a:pPr>
            <a:r>
              <a:rPr lang="en-US" smtClean="0"/>
              <a:t> Let’s begin with Reading.  Within the reading strand your child will work on reading and understanding both literary and informational texts.  You may know these better as fiction and nonfiction.  An additional component of this strand is the Foundational Skills which focuses on developing the phonics skills that will help your child learn how to use their knowledge of letters and sounds to read new words.  First grades will also begin to work on developing fluency as they read.</a:t>
            </a:r>
          </a:p>
          <a:p>
            <a:pPr eaLnBrk="1" hangingPunct="1">
              <a:spcBef>
                <a:spcPct val="0"/>
              </a:spcBef>
              <a:buFontTx/>
              <a:buChar char="-"/>
            </a:pPr>
            <a:r>
              <a:rPr lang="en-US" smtClean="0"/>
              <a:t> Writing is an equally important strand for students as they begin to put their thoughts, ideas, and evidences on paper.  We sometimes say that writing is thinking with a pencil.  First graders will work on writing on a topic and providing some facts to support their thinking along with a beginning and ending.  Students will also participate in shared writing and research projects with their class.</a:t>
            </a:r>
          </a:p>
          <a:p>
            <a:pPr eaLnBrk="1" hangingPunct="1">
              <a:spcBef>
                <a:spcPct val="0"/>
              </a:spcBef>
              <a:buFontTx/>
              <a:buChar char="-"/>
            </a:pPr>
            <a:r>
              <a:rPr lang="en-US" smtClean="0"/>
              <a:t> Speaking and Listening is a new standard that helps our students learn how to participate in conversations and discussions.  First graders will learn to ask questions to clarify their understanding of a topic, describe people, places, or things with clarity and in complete sentences.</a:t>
            </a:r>
          </a:p>
          <a:p>
            <a:pPr eaLnBrk="1" hangingPunct="1">
              <a:spcBef>
                <a:spcPct val="0"/>
              </a:spcBef>
              <a:buFontTx/>
              <a:buChar char="-"/>
            </a:pPr>
            <a:r>
              <a:rPr lang="en-US" smtClean="0"/>
              <a:t> Language includes both conventions of standard written and spoken English as well as vocabulary development and understanding.  First graders will begin to use the conventions of standard English in both their speaking and writing.  Some typical conventions that first graders should use include using capital letters for names and dates, using commas in a series, writing simple and compound sentences, and using appropriate ending punctuation.  Students should also begin using context clues and other word parts to determine the meaning of unknown words.  Students will also begin learning to think about the nuances of words and their meanings like look and peek.</a:t>
            </a:r>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3C8E27-AA4F-4D98-A77E-C80903FDE1A4}" type="slidenum">
              <a:rPr lang="en-US" smtClean="0">
                <a:solidFill>
                  <a:srgbClr val="000000"/>
                </a:solidFill>
              </a:rPr>
              <a:pPr fontAlgn="base">
                <a:spcBef>
                  <a:spcPct val="0"/>
                </a:spcBef>
                <a:spcAft>
                  <a:spcPct val="0"/>
                </a:spcAft>
                <a:defRPr/>
              </a:pPr>
              <a:t>6</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big ideas in first grade include:</a:t>
            </a:r>
          </a:p>
          <a:p>
            <a:pPr eaLnBrk="1" hangingPunct="1">
              <a:spcBef>
                <a:spcPct val="0"/>
              </a:spcBef>
            </a:pPr>
            <a:endParaRPr lang="en-US" smtClean="0"/>
          </a:p>
          <a:p>
            <a:pPr eaLnBrk="1" hangingPunct="1">
              <a:spcBef>
                <a:spcPct val="0"/>
              </a:spcBef>
              <a:buFontTx/>
              <a:buChar char="-"/>
            </a:pPr>
            <a:r>
              <a:rPr lang="en-US" smtClean="0"/>
              <a:t>Describing the characters, settings, and major events in a story by using details from the story.  Students will learn to refer back to the text read or heard to support their thinking.</a:t>
            </a:r>
          </a:p>
          <a:p>
            <a:pPr eaLnBrk="1" hangingPunct="1">
              <a:spcBef>
                <a:spcPct val="0"/>
              </a:spcBef>
              <a:buFontTx/>
              <a:buChar char="-"/>
            </a:pPr>
            <a:r>
              <a:rPr lang="en-US" smtClean="0"/>
              <a:t> As students read more informational text (or nonfiction) they will become familiar with text features that will help them in their understanding.  Text features that first graders will learn about include headings, tables of content, glossaries, electronic menus, and icons.</a:t>
            </a:r>
          </a:p>
          <a:p>
            <a:pPr eaLnBrk="1" hangingPunct="1">
              <a:spcBef>
                <a:spcPct val="0"/>
              </a:spcBef>
              <a:buFontTx/>
              <a:buChar char="-"/>
            </a:pPr>
            <a:r>
              <a:rPr lang="en-US" smtClean="0"/>
              <a:t> First graders will also be asked to compare and contrast characters’ adventures or experiences within a text.  For example, how do two different characters react to the same event.</a:t>
            </a:r>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8F6EEE-21DF-4BB2-9DCC-A1840B6DBD07}" type="slidenum">
              <a:rPr lang="en-US" smtClean="0">
                <a:solidFill>
                  <a:srgbClr val="000000"/>
                </a:solidFill>
              </a:rPr>
              <a:pPr fontAlgn="base">
                <a:spcBef>
                  <a:spcPct val="0"/>
                </a:spcBef>
                <a:spcAft>
                  <a:spcPct val="0"/>
                </a:spcAft>
                <a:defRPr/>
              </a:pPr>
              <a:t>7</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big ideas in first grade include:</a:t>
            </a:r>
          </a:p>
          <a:p>
            <a:pPr eaLnBrk="1" hangingPunct="1">
              <a:spcBef>
                <a:spcPct val="0"/>
              </a:spcBef>
            </a:pPr>
            <a:endParaRPr lang="en-US" dirty="0" smtClean="0"/>
          </a:p>
          <a:p>
            <a:pPr eaLnBrk="1" hangingPunct="1">
              <a:spcBef>
                <a:spcPct val="0"/>
              </a:spcBef>
              <a:buFontTx/>
              <a:buChar char="-"/>
            </a:pPr>
            <a:r>
              <a:rPr lang="en-US" dirty="0" smtClean="0"/>
              <a:t>First graders will also write every day.  They will write stories but they will also write opinion pieces as well as informational pieces.  As they write, they will use details to support their thinking and will make sure that they include a beginning and end to the piece.  Students will work with their teacher to complete brief research projects.</a:t>
            </a:r>
          </a:p>
          <a:p>
            <a:pPr eaLnBrk="1" hangingPunct="1">
              <a:spcBef>
                <a:spcPct val="0"/>
              </a:spcBef>
              <a:buFontTx/>
              <a:buChar char="-"/>
            </a:pPr>
            <a:r>
              <a:rPr lang="en-US" dirty="0" smtClean="0"/>
              <a:t> Students will also learn to participate in conversations and discussions as another way of gathering information and clarifying understanding.   </a:t>
            </a:r>
          </a:p>
          <a:p>
            <a:pPr eaLnBrk="1" hangingPunct="1">
              <a:spcBef>
                <a:spcPct val="0"/>
              </a:spcBef>
              <a:buFontTx/>
              <a:buChar char="-"/>
            </a:pPr>
            <a:r>
              <a:rPr lang="en-US" dirty="0" smtClean="0"/>
              <a:t> Finally, first graders will continue to learn and use the conventions of standard English in both their writing and speaking but they will also begin the exploration of the nuances of word meaning to expand their vocabulary.  They will discuss how look and peek are similar but portray different images.</a:t>
            </a:r>
          </a:p>
          <a:p>
            <a:pPr marL="0" marR="0" indent="0" algn="l" defTabSz="914400" rtl="0" eaLnBrk="1" fontAlgn="base" latinLnBrk="0" hangingPunct="1">
              <a:lnSpc>
                <a:spcPct val="100000"/>
              </a:lnSpc>
              <a:spcBef>
                <a:spcPct val="0"/>
              </a:spcBef>
              <a:spcAft>
                <a:spcPct val="0"/>
              </a:spcAft>
              <a:buClrTx/>
              <a:buSzTx/>
              <a:buFontTx/>
              <a:buChar char="-"/>
              <a:tabLst/>
              <a:defRPr/>
            </a:pPr>
            <a:r>
              <a:rPr lang="en-US" dirty="0" smtClean="0"/>
              <a:t>Here a</a:t>
            </a:r>
            <a:r>
              <a:rPr lang="en-US" baseline="0" dirty="0" smtClean="0"/>
              <a:t>re a few of the vocabulary words that we will be using first quarter - </a:t>
            </a:r>
            <a:endParaRPr lang="en-US" dirty="0" smtClean="0"/>
          </a:p>
          <a:p>
            <a:pPr eaLnBrk="1" hangingPunct="1">
              <a:spcBef>
                <a:spcPct val="0"/>
              </a:spcBef>
              <a:buFontTx/>
              <a:buChar char="-"/>
            </a:pPr>
            <a:endParaRPr lang="en-US" i="1" dirty="0"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EF8731-E782-4139-8FDE-0AB37996C0F5}" type="slidenum">
              <a:rPr lang="en-US" smtClean="0">
                <a:solidFill>
                  <a:srgbClr val="000000"/>
                </a:solidFill>
              </a:rPr>
              <a:pPr fontAlgn="base">
                <a:spcBef>
                  <a:spcPct val="0"/>
                </a:spcBef>
                <a:spcAft>
                  <a:spcPct val="0"/>
                </a:spcAft>
                <a:defRPr/>
              </a:pPr>
              <a:t>8</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Mathematics Common Core Standards contain</a:t>
            </a:r>
            <a:r>
              <a:rPr lang="en-US" baseline="0" dirty="0" smtClean="0"/>
              <a:t> more focus, coherence, and rigor than our past curriculum.</a:t>
            </a:r>
            <a:endParaRPr lang="en-US" dirty="0"/>
          </a:p>
        </p:txBody>
      </p:sp>
      <p:sp>
        <p:nvSpPr>
          <p:cNvPr id="4" name="Slide Number Placeholder 3"/>
          <p:cNvSpPr>
            <a:spLocks noGrp="1"/>
          </p:cNvSpPr>
          <p:nvPr>
            <p:ph type="sldNum" sz="quarter" idx="10"/>
          </p:nvPr>
        </p:nvSpPr>
        <p:spPr/>
        <p:txBody>
          <a:bodyPr/>
          <a:lstStyle/>
          <a:p>
            <a:pPr>
              <a:defRPr/>
            </a:pPr>
            <a:fld id="{2B63FD7A-8DF8-4FD2-A7FE-93D40AABC895}"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4" charset="0"/>
              </a:rPr>
              <a:t>In Mathematics, we have two sets of standards:  Content and Practice. The Standards for Mathematical Content will focus on WHAT students are learning. The Standards for Mathematical Practice will focus on HOW students are learning.</a:t>
            </a: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609BE-8439-4F3A-9ECF-855313221707}" type="slidenum">
              <a:rPr lang="en-US">
                <a:solidFill>
                  <a:srgbClr val="000000"/>
                </a:solidFill>
              </a:rPr>
              <a:pPr fontAlgn="base">
                <a:spcBef>
                  <a:spcPct val="0"/>
                </a:spcBef>
                <a:spcAft>
                  <a:spcPct val="0"/>
                </a:spcAft>
              </a:pPr>
              <a:t>10</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1672C2-489A-4369-9B44-4A31F913E849}"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0FE2865-D7FD-4B00-A144-62C641420FFB}"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8A6CDB-54AF-4293-92CB-BAC9BCD65277}"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6DC922-CF4E-40DF-A668-54B4791D3C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5D3246-DD51-4946-A8B5-9860C26E6A41}"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8E1B375-F3D9-44F3-96E7-570705B6FD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1929F6-8955-4FB1-BCB1-CD201358D34C}"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C59506-EC41-4C7A-8654-713768A184D4}"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417C0A-F625-448E-B979-6225B3E6804E}"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779AD0-6944-44D3-8203-5D5C7222335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A3A013C-DC78-488F-BAB5-126A743D9497}" type="datetimeFigureOut">
              <a:rPr lang="en-US"/>
              <a:pPr>
                <a:defRPr/>
              </a:pPr>
              <a:t>9/5/2012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B54D789F-A953-4E0F-A189-6247D0CF30D1}"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5F41A8B-67F3-4300-AED8-3E6CA85C2D31}"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681ABF-3238-401F-80BE-BD9C261CC22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1AC124-1F26-4A68-ABC7-22A97FA66278}"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620CC3-82BB-4C74-A149-DF6C5E9967D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32B5DC-2CD2-4F52-97AD-66367065757B}"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D8D6AA-C494-4330-935B-BECAFEAF470E}"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3D79FD5-45A1-4CA5-8432-15564AF05F20}"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62B659-0251-4948-B6B7-4DE2CE9F223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EB9C782-1E4E-47F2-A8F2-FAB25982F51A}"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BF6239-F093-4730-86C1-62D17CE9F6B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FD8B77-BA7C-4F56-BBE3-E8DC36EF7376}" type="datetimeFigureOut">
              <a:rPr lang="en-US">
                <a:solidFill>
                  <a:prstClr val="black">
                    <a:tint val="75000"/>
                  </a:prstClr>
                </a:solidFill>
              </a:rPr>
              <a:pPr>
                <a:defRPr/>
              </a:pPr>
              <a:t>9/5/2012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75804CD-ADCB-4DE7-B2DF-792407595D3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457200">
              <a:defRPr/>
            </a:pPr>
            <a:fld id="{D39C69C8-3C8E-4C5A-9F15-A806CAA17CA2}" type="datetimeFigureOut">
              <a:rPr lang="en-US">
                <a:solidFill>
                  <a:prstClr val="black">
                    <a:tint val="75000"/>
                  </a:prstClr>
                </a:solidFill>
              </a:rPr>
              <a:pPr defTabSz="457200">
                <a:defRPr/>
              </a:pPr>
              <a:t>9/5/2012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457200">
              <a:defRPr/>
            </a:pPr>
            <a:fld id="{6680D6D9-D89D-4892-BBCC-6899854E0CE5}" type="slidenum">
              <a:rPr lang="en-US">
                <a:solidFill>
                  <a:prstClr val="black">
                    <a:tint val="75000"/>
                  </a:prstClr>
                </a:solidFill>
              </a:rPr>
              <a:pPr defTabSz="457200">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edarfork.weebly.com/pacing-guides.html"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4572000"/>
            <a:ext cx="6705600" cy="523875"/>
          </a:xfrm>
          <a:prstGeom prst="rect">
            <a:avLst/>
          </a:prstGeom>
          <a:noFill/>
        </p:spPr>
        <p:txBody>
          <a:bodyPr>
            <a:spAutoFit/>
          </a:bodyPr>
          <a:lstStyle/>
          <a:p>
            <a:pPr fontAlgn="auto">
              <a:spcBef>
                <a:spcPts val="0"/>
              </a:spcBef>
              <a:spcAft>
                <a:spcPts val="0"/>
              </a:spcAft>
              <a:defRPr/>
            </a:pPr>
            <a:r>
              <a:rPr lang="en-US" sz="2800" dirty="0">
                <a:solidFill>
                  <a:schemeClr val="bg1"/>
                </a:solidFill>
                <a:latin typeface="+mj-lt"/>
                <a:ea typeface="ChunkFive" pitchFamily="2" charset="0"/>
              </a:rPr>
              <a:t>Grade 1</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math-standards-sets-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cc-math-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171" name="TextBox 3"/>
          <p:cNvSpPr txBox="1">
            <a:spLocks noChangeArrowheads="1"/>
          </p:cNvSpPr>
          <p:nvPr/>
        </p:nvSpPr>
        <p:spPr bwMode="auto">
          <a:xfrm>
            <a:off x="5257800" y="533400"/>
            <a:ext cx="3581400" cy="369888"/>
          </a:xfrm>
          <a:prstGeom prst="rect">
            <a:avLst/>
          </a:prstGeom>
          <a:noFill/>
          <a:ln w="9525">
            <a:noFill/>
            <a:miter lim="800000"/>
            <a:headEnd/>
            <a:tailEnd/>
          </a:ln>
        </p:spPr>
        <p:txBody>
          <a:bodyPr>
            <a:spAutoFit/>
          </a:bodyPr>
          <a:lstStyle/>
          <a:p>
            <a:r>
              <a:rPr lang="en-US">
                <a:solidFill>
                  <a:schemeClr val="bg1"/>
                </a:solidFill>
                <a:cs typeface="Arial" pitchFamily="34" charset="0"/>
              </a:rPr>
              <a:t>Content Standards</a:t>
            </a:r>
          </a:p>
        </p:txBody>
      </p:sp>
      <p:sp>
        <p:nvSpPr>
          <p:cNvPr id="5" name="Content Placeholder 6"/>
          <p:cNvSpPr txBox="1">
            <a:spLocks/>
          </p:cNvSpPr>
          <p:nvPr/>
        </p:nvSpPr>
        <p:spPr>
          <a:xfrm>
            <a:off x="457200" y="2438400"/>
            <a:ext cx="8229600" cy="3687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sz="2400" b="1" dirty="0" smtClean="0">
                <a:solidFill>
                  <a:srgbClr val="455560"/>
                </a:solidFill>
              </a:rPr>
              <a:t>Instructional </a:t>
            </a:r>
            <a:r>
              <a:rPr lang="en-US" sz="2400" b="1" dirty="0">
                <a:solidFill>
                  <a:srgbClr val="455560"/>
                </a:solidFill>
              </a:rPr>
              <a:t>time </a:t>
            </a:r>
            <a:r>
              <a:rPr lang="en-US" sz="2400" b="1" dirty="0" smtClean="0">
                <a:solidFill>
                  <a:srgbClr val="455560"/>
                </a:solidFill>
              </a:rPr>
              <a:t>will focus </a:t>
            </a:r>
            <a:r>
              <a:rPr lang="en-US" sz="2400" b="1" dirty="0">
                <a:solidFill>
                  <a:srgbClr val="455560"/>
                </a:solidFill>
              </a:rPr>
              <a:t>on </a:t>
            </a:r>
            <a:r>
              <a:rPr lang="en-US" sz="2400" b="1" dirty="0" smtClean="0">
                <a:solidFill>
                  <a:srgbClr val="455560"/>
                </a:solidFill>
              </a:rPr>
              <a:t>four critical areas:</a:t>
            </a:r>
          </a:p>
          <a:p>
            <a:pPr fontAlgn="auto">
              <a:spcAft>
                <a:spcPts val="0"/>
              </a:spcAft>
              <a:defRPr/>
            </a:pPr>
            <a:r>
              <a:rPr lang="en-US" sz="2000" dirty="0">
                <a:solidFill>
                  <a:srgbClr val="455560"/>
                </a:solidFill>
              </a:rPr>
              <a:t>D</a:t>
            </a:r>
            <a:r>
              <a:rPr lang="en-US" sz="2000" dirty="0" smtClean="0">
                <a:solidFill>
                  <a:srgbClr val="455560"/>
                </a:solidFill>
              </a:rPr>
              <a:t>eveloping </a:t>
            </a:r>
            <a:r>
              <a:rPr lang="en-US" sz="2000" dirty="0">
                <a:solidFill>
                  <a:srgbClr val="455560"/>
                </a:solidFill>
              </a:rPr>
              <a:t>understanding of addition, subtraction, and strategies for addition and subtraction within 20</a:t>
            </a:r>
          </a:p>
          <a:p>
            <a:pPr fontAlgn="auto">
              <a:spcAft>
                <a:spcPts val="0"/>
              </a:spcAft>
              <a:defRPr/>
            </a:pPr>
            <a:r>
              <a:rPr lang="en-US" sz="2000" dirty="0">
                <a:solidFill>
                  <a:srgbClr val="455560"/>
                </a:solidFill>
              </a:rPr>
              <a:t>D</a:t>
            </a:r>
            <a:r>
              <a:rPr lang="en-US" sz="2000" dirty="0" smtClean="0">
                <a:solidFill>
                  <a:srgbClr val="455560"/>
                </a:solidFill>
              </a:rPr>
              <a:t>eveloping </a:t>
            </a:r>
            <a:r>
              <a:rPr lang="en-US" sz="2000" dirty="0">
                <a:solidFill>
                  <a:srgbClr val="455560"/>
                </a:solidFill>
              </a:rPr>
              <a:t>understanding of whole number relationships and place value, including grouping in tens and ones</a:t>
            </a:r>
          </a:p>
          <a:p>
            <a:pPr fontAlgn="auto">
              <a:spcAft>
                <a:spcPts val="0"/>
              </a:spcAft>
              <a:defRPr/>
            </a:pPr>
            <a:r>
              <a:rPr lang="en-US" sz="2000" dirty="0">
                <a:solidFill>
                  <a:srgbClr val="455560"/>
                </a:solidFill>
              </a:rPr>
              <a:t>D</a:t>
            </a:r>
            <a:r>
              <a:rPr lang="en-US" sz="2000" dirty="0" smtClean="0">
                <a:solidFill>
                  <a:srgbClr val="455560"/>
                </a:solidFill>
              </a:rPr>
              <a:t>eveloping </a:t>
            </a:r>
            <a:r>
              <a:rPr lang="en-US" sz="2000" dirty="0">
                <a:solidFill>
                  <a:srgbClr val="455560"/>
                </a:solidFill>
              </a:rPr>
              <a:t>understanding of linear measurement and measuring lengths as iterating length units</a:t>
            </a:r>
          </a:p>
          <a:p>
            <a:pPr fontAlgn="auto">
              <a:spcAft>
                <a:spcPts val="0"/>
              </a:spcAft>
              <a:defRPr/>
            </a:pPr>
            <a:r>
              <a:rPr lang="en-US" sz="2000" dirty="0">
                <a:solidFill>
                  <a:srgbClr val="455560"/>
                </a:solidFill>
              </a:rPr>
              <a:t>R</a:t>
            </a:r>
            <a:r>
              <a:rPr lang="en-US" sz="2000" dirty="0" smtClean="0">
                <a:solidFill>
                  <a:srgbClr val="455560"/>
                </a:solidFill>
              </a:rPr>
              <a:t>easoning </a:t>
            </a:r>
            <a:r>
              <a:rPr lang="en-US" sz="2000" dirty="0">
                <a:solidFill>
                  <a:srgbClr val="455560"/>
                </a:solidFill>
              </a:rPr>
              <a:t>about attributes of, and composing and decomposing geometric shapes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cc-math-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5" name="TextBox 3"/>
          <p:cNvSpPr txBox="1">
            <a:spLocks noChangeArrowheads="1"/>
          </p:cNvSpPr>
          <p:nvPr/>
        </p:nvSpPr>
        <p:spPr bwMode="auto">
          <a:xfrm>
            <a:off x="5257800" y="533400"/>
            <a:ext cx="3581400" cy="646113"/>
          </a:xfrm>
          <a:prstGeom prst="rect">
            <a:avLst/>
          </a:prstGeom>
          <a:noFill/>
          <a:ln w="9525">
            <a:noFill/>
            <a:miter lim="800000"/>
            <a:headEnd/>
            <a:tailEnd/>
          </a:ln>
        </p:spPr>
        <p:txBody>
          <a:bodyPr>
            <a:spAutoFit/>
          </a:bodyPr>
          <a:lstStyle/>
          <a:p>
            <a:r>
              <a:rPr lang="en-US">
                <a:solidFill>
                  <a:schemeClr val="bg1"/>
                </a:solidFill>
                <a:cs typeface="Arial" pitchFamily="34" charset="0"/>
              </a:rPr>
              <a:t>Standards for </a:t>
            </a:r>
            <a:br>
              <a:rPr lang="en-US">
                <a:solidFill>
                  <a:schemeClr val="bg1"/>
                </a:solidFill>
                <a:cs typeface="Arial" pitchFamily="34" charset="0"/>
              </a:rPr>
            </a:br>
            <a:r>
              <a:rPr lang="en-US">
                <a:solidFill>
                  <a:schemeClr val="bg1"/>
                </a:solidFill>
                <a:cs typeface="Arial" pitchFamily="34" charset="0"/>
              </a:rPr>
              <a:t>Mathematical Practice</a:t>
            </a:r>
          </a:p>
        </p:txBody>
      </p:sp>
      <p:sp>
        <p:nvSpPr>
          <p:cNvPr id="5" name="Content Placeholder 6"/>
          <p:cNvSpPr txBox="1">
            <a:spLocks/>
          </p:cNvSpPr>
          <p:nvPr/>
        </p:nvSpPr>
        <p:spPr>
          <a:xfrm>
            <a:off x="457200" y="2438400"/>
            <a:ext cx="8229600" cy="3687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sz="2400" b="1" dirty="0" smtClean="0">
                <a:solidFill>
                  <a:srgbClr val="455560"/>
                </a:solidFill>
                <a:cs typeface="Arial"/>
              </a:rPr>
              <a:t>Standards for Mathematical Practice include:</a:t>
            </a:r>
            <a:endParaRPr lang="en-US" sz="2400" b="1" dirty="0">
              <a:solidFill>
                <a:srgbClr val="455560"/>
              </a:solidFill>
              <a:cs typeface="Arial"/>
            </a:endParaRPr>
          </a:p>
          <a:p>
            <a:pPr marL="457200" indent="-457200" fontAlgn="auto">
              <a:spcAft>
                <a:spcPts val="0"/>
              </a:spcAft>
              <a:buFont typeface="+mj-lt"/>
              <a:buAutoNum type="arabicPeriod"/>
              <a:defRPr/>
            </a:pPr>
            <a:r>
              <a:rPr lang="en-US" sz="2000" dirty="0">
                <a:solidFill>
                  <a:srgbClr val="455560"/>
                </a:solidFill>
                <a:cs typeface="Arial"/>
              </a:rPr>
              <a:t>Make sense of problems and persevere in solving them</a:t>
            </a:r>
          </a:p>
          <a:p>
            <a:pPr marL="457200" indent="-457200" fontAlgn="auto">
              <a:spcAft>
                <a:spcPts val="0"/>
              </a:spcAft>
              <a:buFont typeface="+mj-lt"/>
              <a:buAutoNum type="arabicPeriod"/>
              <a:defRPr/>
            </a:pPr>
            <a:r>
              <a:rPr lang="en-US" sz="2000" dirty="0">
                <a:solidFill>
                  <a:srgbClr val="455560"/>
                </a:solidFill>
                <a:cs typeface="Arial"/>
              </a:rPr>
              <a:t>Reason abstractly and quantitatively</a:t>
            </a:r>
          </a:p>
          <a:p>
            <a:pPr marL="457200" indent="-457200" fontAlgn="auto">
              <a:spcAft>
                <a:spcPts val="0"/>
              </a:spcAft>
              <a:buFont typeface="+mj-lt"/>
              <a:buAutoNum type="arabicPeriod"/>
              <a:defRPr/>
            </a:pPr>
            <a:r>
              <a:rPr lang="en-US" sz="2000" dirty="0">
                <a:solidFill>
                  <a:srgbClr val="455560"/>
                </a:solidFill>
                <a:cs typeface="Arial"/>
              </a:rPr>
              <a:t>Construct viable arguments and critique the reasoning of others</a:t>
            </a:r>
          </a:p>
          <a:p>
            <a:pPr marL="457200" indent="-457200" fontAlgn="auto">
              <a:spcAft>
                <a:spcPts val="0"/>
              </a:spcAft>
              <a:buFont typeface="+mj-lt"/>
              <a:buAutoNum type="arabicPeriod"/>
              <a:defRPr/>
            </a:pPr>
            <a:r>
              <a:rPr lang="en-US" sz="2000" dirty="0">
                <a:solidFill>
                  <a:srgbClr val="455560"/>
                </a:solidFill>
                <a:cs typeface="Arial"/>
              </a:rPr>
              <a:t>Model with mathematics</a:t>
            </a:r>
          </a:p>
          <a:p>
            <a:pPr marL="457200" indent="-457200" fontAlgn="auto">
              <a:spcAft>
                <a:spcPts val="0"/>
              </a:spcAft>
              <a:buFont typeface="+mj-lt"/>
              <a:buAutoNum type="arabicPeriod"/>
              <a:defRPr/>
            </a:pPr>
            <a:r>
              <a:rPr lang="en-US" sz="2000" dirty="0">
                <a:solidFill>
                  <a:srgbClr val="455560"/>
                </a:solidFill>
                <a:cs typeface="Arial"/>
              </a:rPr>
              <a:t>Use appropriate tools strategically</a:t>
            </a:r>
          </a:p>
          <a:p>
            <a:pPr marL="457200" indent="-457200" fontAlgn="auto">
              <a:spcAft>
                <a:spcPts val="0"/>
              </a:spcAft>
              <a:buFont typeface="+mj-lt"/>
              <a:buAutoNum type="arabicPeriod"/>
              <a:defRPr/>
            </a:pPr>
            <a:r>
              <a:rPr lang="en-US" sz="2000" dirty="0">
                <a:solidFill>
                  <a:srgbClr val="455560"/>
                </a:solidFill>
                <a:cs typeface="Arial"/>
              </a:rPr>
              <a:t>Attend to precision</a:t>
            </a:r>
          </a:p>
          <a:p>
            <a:pPr marL="457200" indent="-457200" fontAlgn="auto">
              <a:spcAft>
                <a:spcPts val="0"/>
              </a:spcAft>
              <a:buFont typeface="+mj-lt"/>
              <a:buAutoNum type="arabicPeriod"/>
              <a:defRPr/>
            </a:pPr>
            <a:r>
              <a:rPr lang="en-US" sz="2000" dirty="0">
                <a:solidFill>
                  <a:srgbClr val="455560"/>
                </a:solidFill>
                <a:cs typeface="Arial"/>
              </a:rPr>
              <a:t>Look for and make use of structure</a:t>
            </a:r>
          </a:p>
          <a:p>
            <a:pPr marL="457200" indent="-457200" fontAlgn="auto">
              <a:spcAft>
                <a:spcPts val="0"/>
              </a:spcAft>
              <a:buFont typeface="+mj-lt"/>
              <a:buAutoNum type="arabicPeriod"/>
              <a:defRPr/>
            </a:pPr>
            <a:r>
              <a:rPr lang="en-US" sz="2000" dirty="0">
                <a:solidFill>
                  <a:srgbClr val="455560"/>
                </a:solidFill>
                <a:cs typeface="Arial"/>
              </a:rPr>
              <a:t>Look for and express regularity in repeated reasoning</a:t>
            </a:r>
          </a:p>
          <a:p>
            <a:pPr marL="0" indent="0" fontAlgn="auto">
              <a:spcAft>
                <a:spcPts val="0"/>
              </a:spcAft>
              <a:buFont typeface="Arial"/>
              <a:buNone/>
              <a:defRPr/>
            </a:pPr>
            <a:endParaRPr lang="en-US" sz="2000" dirty="0">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cc-ppt-09.jpg"/>
          <p:cNvPicPr>
            <a:picLocks noChangeAspect="1"/>
          </p:cNvPicPr>
          <p:nvPr/>
        </p:nvPicPr>
        <p:blipFill>
          <a:blip r:embed="rId3" cstate="print"/>
          <a:srcRect/>
          <a:stretch>
            <a:fillRect/>
          </a:stretch>
        </p:blipFill>
        <p:spPr bwMode="auto">
          <a:xfrm>
            <a:off x="0" y="-36513"/>
            <a:ext cx="9144000" cy="685800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cc-ppt-10.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cc-ppt-11.jpg"/>
          <p:cNvPicPr>
            <a:picLocks noChangeAspect="1"/>
          </p:cNvPicPr>
          <p:nvPr/>
        </p:nvPicPr>
        <p:blipFill>
          <a:blip r:embed="rId3" cstate="print"/>
          <a:srcRect/>
          <a:stretch>
            <a:fillRect/>
          </a:stretch>
        </p:blipFill>
        <p:spPr bwMode="auto">
          <a:xfrm>
            <a:off x="-635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cc-ppt-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c-ss-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TextBox 3"/>
          <p:cNvSpPr txBox="1">
            <a:spLocks noChangeArrowheads="1"/>
          </p:cNvSpPr>
          <p:nvPr/>
        </p:nvSpPr>
        <p:spPr bwMode="auto">
          <a:xfrm>
            <a:off x="5257800" y="533400"/>
            <a:ext cx="3581400" cy="923925"/>
          </a:xfrm>
          <a:prstGeom prst="rect">
            <a:avLst/>
          </a:prstGeom>
          <a:noFill/>
          <a:ln w="9525">
            <a:noFill/>
            <a:miter lim="800000"/>
            <a:headEnd/>
            <a:tailEnd/>
          </a:ln>
        </p:spPr>
        <p:txBody>
          <a:bodyPr>
            <a:spAutoFit/>
          </a:bodyPr>
          <a:lstStyle/>
          <a:p>
            <a:r>
              <a:rPr lang="en-US">
                <a:solidFill>
                  <a:schemeClr val="bg1"/>
                </a:solidFill>
                <a:cs typeface="Arial" pitchFamily="34" charset="0"/>
              </a:rPr>
              <a:t>New to social studies is the exploration of  </a:t>
            </a:r>
          </a:p>
          <a:p>
            <a:r>
              <a:rPr lang="en-US">
                <a:solidFill>
                  <a:schemeClr val="bg1"/>
                </a:solidFill>
                <a:cs typeface="Arial" pitchFamily="34" charset="0"/>
              </a:rPr>
              <a:t>content through five strands.</a:t>
            </a:r>
          </a:p>
        </p:txBody>
      </p:sp>
      <p:sp>
        <p:nvSpPr>
          <p:cNvPr id="5" name="Content Placeholder 6"/>
          <p:cNvSpPr txBox="1">
            <a:spLocks/>
          </p:cNvSpPr>
          <p:nvPr/>
        </p:nvSpPr>
        <p:spPr>
          <a:xfrm>
            <a:off x="457200" y="2438400"/>
            <a:ext cx="8229600" cy="3687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sz="2400" b="1" dirty="0" smtClean="0">
                <a:solidFill>
                  <a:srgbClr val="455560"/>
                </a:solidFill>
              </a:rPr>
              <a:t>Five strands include:</a:t>
            </a:r>
          </a:p>
          <a:p>
            <a:pPr fontAlgn="auto">
              <a:spcAft>
                <a:spcPts val="0"/>
              </a:spcAft>
              <a:defRPr/>
            </a:pPr>
            <a:r>
              <a:rPr lang="en-US" sz="2000" dirty="0" smtClean="0">
                <a:solidFill>
                  <a:srgbClr val="455560"/>
                </a:solidFill>
              </a:rPr>
              <a:t>History</a:t>
            </a:r>
          </a:p>
          <a:p>
            <a:pPr fontAlgn="auto">
              <a:spcAft>
                <a:spcPts val="0"/>
              </a:spcAft>
              <a:defRPr/>
            </a:pPr>
            <a:r>
              <a:rPr lang="en-US" sz="2000" dirty="0" smtClean="0">
                <a:solidFill>
                  <a:srgbClr val="455560"/>
                </a:solidFill>
              </a:rPr>
              <a:t>Geography </a:t>
            </a:r>
            <a:r>
              <a:rPr lang="en-US" sz="2000" dirty="0">
                <a:solidFill>
                  <a:srgbClr val="455560"/>
                </a:solidFill>
              </a:rPr>
              <a:t>and Environmental </a:t>
            </a:r>
            <a:r>
              <a:rPr lang="en-US" sz="2000" dirty="0" smtClean="0">
                <a:solidFill>
                  <a:srgbClr val="455560"/>
                </a:solidFill>
              </a:rPr>
              <a:t>Literacy</a:t>
            </a:r>
          </a:p>
          <a:p>
            <a:pPr fontAlgn="auto">
              <a:spcAft>
                <a:spcPts val="0"/>
              </a:spcAft>
              <a:defRPr/>
            </a:pPr>
            <a:r>
              <a:rPr lang="en-US" sz="2000" dirty="0" smtClean="0">
                <a:solidFill>
                  <a:srgbClr val="455560"/>
                </a:solidFill>
              </a:rPr>
              <a:t>Civics </a:t>
            </a:r>
            <a:r>
              <a:rPr lang="en-US" sz="2000" dirty="0">
                <a:solidFill>
                  <a:srgbClr val="455560"/>
                </a:solidFill>
              </a:rPr>
              <a:t>and </a:t>
            </a:r>
            <a:r>
              <a:rPr lang="en-US" sz="2000" dirty="0" smtClean="0">
                <a:solidFill>
                  <a:srgbClr val="455560"/>
                </a:solidFill>
              </a:rPr>
              <a:t>Government</a:t>
            </a:r>
          </a:p>
          <a:p>
            <a:pPr fontAlgn="auto">
              <a:spcAft>
                <a:spcPts val="0"/>
              </a:spcAft>
              <a:defRPr/>
            </a:pPr>
            <a:r>
              <a:rPr lang="en-US" sz="2000" dirty="0" smtClean="0">
                <a:solidFill>
                  <a:srgbClr val="455560"/>
                </a:solidFill>
              </a:rPr>
              <a:t>Culture</a:t>
            </a:r>
          </a:p>
          <a:p>
            <a:pPr fontAlgn="auto">
              <a:spcAft>
                <a:spcPts val="0"/>
              </a:spcAft>
              <a:defRPr/>
            </a:pPr>
            <a:r>
              <a:rPr lang="en-US" sz="2000" dirty="0" smtClean="0">
                <a:solidFill>
                  <a:srgbClr val="455560"/>
                </a:solidFill>
              </a:rPr>
              <a:t>Economics </a:t>
            </a:r>
            <a:r>
              <a:rPr lang="en-US" sz="2000" dirty="0">
                <a:solidFill>
                  <a:srgbClr val="455560"/>
                </a:solidFill>
              </a:rPr>
              <a:t>and Personal Financial Literacy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cc-science-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Content Placeholder 6"/>
          <p:cNvSpPr txBox="1">
            <a:spLocks/>
          </p:cNvSpPr>
          <p:nvPr/>
        </p:nvSpPr>
        <p:spPr bwMode="auto">
          <a:xfrm>
            <a:off x="457200" y="2438400"/>
            <a:ext cx="8229600" cy="3687763"/>
          </a:xfrm>
          <a:prstGeom prst="rect">
            <a:avLst/>
          </a:prstGeom>
          <a:noFill/>
          <a:ln w="9525">
            <a:noFill/>
            <a:miter lim="800000"/>
            <a:headEnd/>
            <a:tailEnd/>
          </a:ln>
        </p:spPr>
        <p:txBody>
          <a:bodyPr/>
          <a:lstStyle/>
          <a:p>
            <a:pPr marL="342900" indent="-342900" defTabSz="457200">
              <a:spcBef>
                <a:spcPct val="20000"/>
              </a:spcBef>
              <a:buFont typeface="Arial" pitchFamily="34" charset="0"/>
              <a:buNone/>
            </a:pPr>
            <a:r>
              <a:rPr lang="en-US" sz="2400" b="1">
                <a:solidFill>
                  <a:srgbClr val="455560"/>
                </a:solidFill>
              </a:rPr>
              <a:t>Areas of Focus:</a:t>
            </a:r>
          </a:p>
          <a:p>
            <a:pPr marL="342900" indent="-342900" defTabSz="457200">
              <a:spcBef>
                <a:spcPct val="20000"/>
              </a:spcBef>
              <a:buFont typeface="Arial" pitchFamily="34" charset="0"/>
              <a:buChar char="•"/>
            </a:pPr>
            <a:r>
              <a:rPr lang="en-US" sz="2000">
                <a:solidFill>
                  <a:srgbClr val="455560"/>
                </a:solidFill>
              </a:rPr>
              <a:t>Balance &amp; Motion</a:t>
            </a:r>
          </a:p>
          <a:p>
            <a:pPr marL="342900" indent="-342900" defTabSz="457200">
              <a:spcBef>
                <a:spcPct val="20000"/>
              </a:spcBef>
              <a:buFont typeface="Arial" pitchFamily="34" charset="0"/>
              <a:buChar char="•"/>
            </a:pPr>
            <a:r>
              <a:rPr lang="en-US" sz="2000">
                <a:solidFill>
                  <a:srgbClr val="455560"/>
                </a:solidFill>
              </a:rPr>
              <a:t>Comparing &amp; Measuring</a:t>
            </a:r>
          </a:p>
          <a:p>
            <a:pPr marL="342900" indent="-342900" defTabSz="457200">
              <a:spcBef>
                <a:spcPct val="20000"/>
              </a:spcBef>
              <a:buFont typeface="Arial" pitchFamily="34" charset="0"/>
              <a:buChar char="•"/>
            </a:pPr>
            <a:r>
              <a:rPr lang="en-US" sz="2000">
                <a:solidFill>
                  <a:srgbClr val="455560"/>
                </a:solidFill>
              </a:rPr>
              <a:t>Organisms</a:t>
            </a:r>
          </a:p>
          <a:p>
            <a:pPr marL="342900" indent="-342900" defTabSz="457200">
              <a:spcBef>
                <a:spcPct val="20000"/>
              </a:spcBef>
              <a:buFont typeface="Arial" pitchFamily="34" charset="0"/>
              <a:buChar char="•"/>
            </a:pPr>
            <a:r>
              <a:rPr lang="en-US" sz="2000">
                <a:solidFill>
                  <a:srgbClr val="455560"/>
                </a:solidFill>
              </a:rPr>
              <a:t>Pebbles, Sand, &amp; Silt</a:t>
            </a:r>
          </a:p>
        </p:txBody>
      </p:sp>
      <p:sp>
        <p:nvSpPr>
          <p:cNvPr id="10244" name="TextBox 3"/>
          <p:cNvSpPr txBox="1">
            <a:spLocks noChangeArrowheads="1"/>
          </p:cNvSpPr>
          <p:nvPr/>
        </p:nvSpPr>
        <p:spPr bwMode="auto">
          <a:xfrm>
            <a:off x="5257800" y="533400"/>
            <a:ext cx="3581400" cy="646113"/>
          </a:xfrm>
          <a:prstGeom prst="rect">
            <a:avLst/>
          </a:prstGeom>
          <a:noFill/>
          <a:ln w="9525">
            <a:noFill/>
            <a:miter lim="800000"/>
            <a:headEnd/>
            <a:tailEnd/>
          </a:ln>
        </p:spPr>
        <p:txBody>
          <a:bodyPr>
            <a:spAutoFit/>
          </a:bodyPr>
          <a:lstStyle/>
          <a:p>
            <a:r>
              <a:rPr lang="en-US">
                <a:solidFill>
                  <a:schemeClr val="bg1"/>
                </a:solidFill>
                <a:cs typeface="Arial" pitchFamily="34" charset="0"/>
              </a:rPr>
              <a:t>Science instruction continues</a:t>
            </a:r>
          </a:p>
          <a:p>
            <a:r>
              <a:rPr lang="en-US">
                <a:solidFill>
                  <a:schemeClr val="bg1"/>
                </a:solidFill>
                <a:cs typeface="Arial" pitchFamily="34" charset="0"/>
              </a:rPr>
              <a:t>to be inquiry-based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cc-ppt-1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cc-ppt-0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solidFill>
                  <a:srgbClr val="C5297B"/>
                </a:solidFill>
                <a:latin typeface="Arial Black" pitchFamily="34" charset="0"/>
              </a:rPr>
              <a:t>Cedar </a:t>
            </a:r>
            <a:r>
              <a:rPr lang="en-US" smtClean="0">
                <a:solidFill>
                  <a:srgbClr val="C5297B"/>
                </a:solidFill>
                <a:latin typeface="Arial Black" pitchFamily="34" charset="0"/>
              </a:rPr>
              <a:t>Fork </a:t>
            </a:r>
            <a:r>
              <a:rPr lang="en-US" smtClean="0">
                <a:solidFill>
                  <a:srgbClr val="C5297B"/>
                </a:solidFill>
                <a:latin typeface="Arial Black" pitchFamily="34" charset="0"/>
              </a:rPr>
              <a:t>Pacing Guides</a:t>
            </a:r>
          </a:p>
        </p:txBody>
      </p:sp>
      <p:sp>
        <p:nvSpPr>
          <p:cNvPr id="15363" name="Content Placeholder 2"/>
          <p:cNvSpPr>
            <a:spLocks noGrp="1"/>
          </p:cNvSpPr>
          <p:nvPr>
            <p:ph idx="1"/>
          </p:nvPr>
        </p:nvSpPr>
        <p:spPr>
          <a:xfrm>
            <a:off x="282222" y="1396998"/>
            <a:ext cx="8404578" cy="4525963"/>
          </a:xfrm>
        </p:spPr>
        <p:txBody>
          <a:bodyPr/>
          <a:lstStyle/>
          <a:p>
            <a:r>
              <a:rPr lang="en-US" dirty="0" smtClean="0"/>
              <a:t>At the beginning of each quarter, Cedar Fork will post the Common Core and Essential Standards that will be covered for each grade in English Language Arts, Math, Science, and Social Studies. </a:t>
            </a:r>
          </a:p>
          <a:p>
            <a:r>
              <a:rPr lang="en-US" dirty="0" smtClean="0"/>
              <a:t>Look for these on the Cedar Fork Website. Click on Parent Resources, and scroll down to Pacing Guides. </a:t>
            </a:r>
          </a:p>
          <a:p>
            <a:pPr>
              <a:buNone/>
            </a:pPr>
            <a:r>
              <a:rPr lang="en-US" dirty="0" smtClean="0"/>
              <a:t>    </a:t>
            </a:r>
            <a:r>
              <a:rPr lang="en-US" dirty="0" smtClean="0">
                <a:hlinkClick r:id="rId3"/>
              </a:rPr>
              <a:t>http://cedarfork.weebly.com/pacing-guides.html</a:t>
            </a: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4787900" cy="1635125"/>
          </a:xfrm>
          <a:solidFill>
            <a:schemeClr val="bg1"/>
          </a:solidFill>
        </p:spPr>
        <p:txBody>
          <a:bodyPr/>
          <a:lstStyle/>
          <a:p>
            <a:pPr algn="l" eaLnBrk="1" hangingPunct="1"/>
            <a:endParaRPr lang="en-US" sz="3600" smtClean="0">
              <a:solidFill>
                <a:srgbClr val="F2F2F2"/>
              </a:solidFill>
              <a:latin typeface="ChunkFive" pitchFamily="2" charset="0"/>
              <a:ea typeface="ＭＳ Ｐゴシック" pitchFamily="1" charset="-128"/>
            </a:endParaRPr>
          </a:p>
        </p:txBody>
      </p:sp>
      <p:pic>
        <p:nvPicPr>
          <p:cNvPr id="16387" name="Content Placeholder 3" descr="slide16.gif"/>
          <p:cNvPicPr>
            <a:picLocks noGrp="1" noChangeAspect="1"/>
          </p:cNvPicPr>
          <p:nvPr>
            <p:ph idx="1"/>
          </p:nvPr>
        </p:nvPicPr>
        <p:blipFill>
          <a:blip r:embed="rId3" cstate="print"/>
          <a:srcRect/>
          <a:stretch>
            <a:fillRect/>
          </a:stretch>
        </p:blipFill>
        <p:spPr>
          <a:xfrm>
            <a:off x="-53975" y="-9525"/>
            <a:ext cx="9217025" cy="6858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cc-ppt-1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lide-7.gif"/>
          <p:cNvPicPr>
            <a:picLocks noChangeAspect="1"/>
          </p:cNvPicPr>
          <p:nvPr/>
        </p:nvPicPr>
        <p:blipFill>
          <a:blip r:embed="rId3" cstate="print"/>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lide-8.gif"/>
          <p:cNvPicPr>
            <a:picLocks noChangeAspect="1"/>
          </p:cNvPicPr>
          <p:nvPr/>
        </p:nvPicPr>
        <p:blipFill>
          <a:blip r:embed="rId3" cstate="print"/>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cc-ppt-08.jpg"/>
          <p:cNvPicPr>
            <a:picLocks noChangeAspect="1"/>
          </p:cNvPicPr>
          <p:nvPr/>
        </p:nvPicPr>
        <p:blipFill>
          <a:blip r:embed="rId3" cstate="print"/>
          <a:srcRect/>
          <a:stretch>
            <a:fillRect/>
          </a:stretch>
        </p:blipFill>
        <p:spPr bwMode="auto">
          <a:xfrm>
            <a:off x="0" y="-36513"/>
            <a:ext cx="9144000" cy="685800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cc-english-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Content Placeholder 6"/>
          <p:cNvSpPr>
            <a:spLocks noGrp="1"/>
          </p:cNvSpPr>
          <p:nvPr>
            <p:ph idx="4294967295"/>
          </p:nvPr>
        </p:nvSpPr>
        <p:spPr>
          <a:xfrm>
            <a:off x="457200" y="2438400"/>
            <a:ext cx="8229600" cy="3687763"/>
          </a:xfrm>
          <a:prstGeom prst="rect">
            <a:avLst/>
          </a:prstGeom>
        </p:spPr>
        <p:txBody>
          <a:bodyPr/>
          <a:lstStyle/>
          <a:p>
            <a:pPr marL="0" indent="0" eaLnBrk="1" fontAlgn="auto" hangingPunct="1">
              <a:spcAft>
                <a:spcPts val="0"/>
              </a:spcAft>
              <a:buFont typeface="Arial"/>
              <a:buNone/>
              <a:defRPr/>
            </a:pPr>
            <a:r>
              <a:rPr lang="en-US" sz="2400" b="1" dirty="0" smtClean="0">
                <a:solidFill>
                  <a:srgbClr val="455560"/>
                </a:solidFill>
              </a:rPr>
              <a:t>1. Reading</a:t>
            </a:r>
          </a:p>
          <a:p>
            <a:pPr eaLnBrk="1" fontAlgn="auto" hangingPunct="1">
              <a:spcAft>
                <a:spcPts val="0"/>
              </a:spcAft>
              <a:buFont typeface="Arial"/>
              <a:buChar char="•"/>
              <a:defRPr/>
            </a:pPr>
            <a:r>
              <a:rPr lang="en-US" sz="2000" dirty="0" smtClean="0">
                <a:solidFill>
                  <a:srgbClr val="455560"/>
                </a:solidFill>
              </a:rPr>
              <a:t>Literature</a:t>
            </a:r>
          </a:p>
          <a:p>
            <a:pPr eaLnBrk="1" fontAlgn="auto" hangingPunct="1">
              <a:spcAft>
                <a:spcPts val="0"/>
              </a:spcAft>
              <a:buFont typeface="Arial"/>
              <a:buChar char="•"/>
              <a:defRPr/>
            </a:pPr>
            <a:r>
              <a:rPr lang="en-US" sz="2000" dirty="0" smtClean="0">
                <a:solidFill>
                  <a:srgbClr val="455560"/>
                </a:solidFill>
              </a:rPr>
              <a:t>Informational </a:t>
            </a:r>
          </a:p>
          <a:p>
            <a:pPr eaLnBrk="1" fontAlgn="auto" hangingPunct="1">
              <a:spcAft>
                <a:spcPts val="0"/>
              </a:spcAft>
              <a:buFont typeface="Arial"/>
              <a:buChar char="•"/>
              <a:defRPr/>
            </a:pPr>
            <a:r>
              <a:rPr lang="en-US" sz="2000" dirty="0" smtClean="0">
                <a:solidFill>
                  <a:srgbClr val="455560"/>
                </a:solidFill>
              </a:rPr>
              <a:t>Foundational Skills</a:t>
            </a:r>
          </a:p>
          <a:p>
            <a:pPr marL="0" indent="0" eaLnBrk="1" fontAlgn="auto" hangingPunct="1">
              <a:spcAft>
                <a:spcPts val="0"/>
              </a:spcAft>
              <a:buFont typeface="Arial"/>
              <a:buNone/>
              <a:defRPr/>
            </a:pPr>
            <a:r>
              <a:rPr lang="en-US" sz="2400" b="1" dirty="0" smtClean="0">
                <a:solidFill>
                  <a:srgbClr val="455560"/>
                </a:solidFill>
              </a:rPr>
              <a:t>2. Writing</a:t>
            </a:r>
          </a:p>
          <a:p>
            <a:pPr marL="0" indent="0" eaLnBrk="1" fontAlgn="auto" hangingPunct="1">
              <a:spcAft>
                <a:spcPts val="0"/>
              </a:spcAft>
              <a:buFont typeface="Arial"/>
              <a:buNone/>
              <a:defRPr/>
            </a:pPr>
            <a:r>
              <a:rPr lang="en-US" sz="2400" b="1" dirty="0" smtClean="0">
                <a:solidFill>
                  <a:srgbClr val="455560"/>
                </a:solidFill>
              </a:rPr>
              <a:t>3. Speaking and Listening</a:t>
            </a:r>
          </a:p>
          <a:p>
            <a:pPr marL="0" indent="0" eaLnBrk="1" fontAlgn="auto" hangingPunct="1">
              <a:spcAft>
                <a:spcPts val="0"/>
              </a:spcAft>
              <a:buFont typeface="Arial"/>
              <a:buNone/>
              <a:defRPr/>
            </a:pPr>
            <a:r>
              <a:rPr lang="en-US" sz="2400" b="1" dirty="0" smtClean="0">
                <a:solidFill>
                  <a:srgbClr val="455560"/>
                </a:solidFill>
              </a:rPr>
              <a:t>4. Language</a:t>
            </a:r>
          </a:p>
          <a:p>
            <a:pPr marL="0" indent="0" eaLnBrk="1" fontAlgn="auto" hangingPunct="1">
              <a:spcAft>
                <a:spcPts val="0"/>
              </a:spcAft>
              <a:buFont typeface="Arial"/>
              <a:buNone/>
              <a:defRPr/>
            </a:pPr>
            <a:endParaRPr lang="en-US" dirty="0"/>
          </a:p>
        </p:txBody>
      </p:sp>
      <p:sp>
        <p:nvSpPr>
          <p:cNvPr id="3076" name="TextBox 7"/>
          <p:cNvSpPr txBox="1">
            <a:spLocks noChangeArrowheads="1"/>
          </p:cNvSpPr>
          <p:nvPr/>
        </p:nvSpPr>
        <p:spPr bwMode="auto">
          <a:xfrm>
            <a:off x="5257800" y="533400"/>
            <a:ext cx="3581400" cy="369888"/>
          </a:xfrm>
          <a:prstGeom prst="rect">
            <a:avLst/>
          </a:prstGeom>
          <a:noFill/>
          <a:ln w="9525">
            <a:noFill/>
            <a:miter lim="800000"/>
            <a:headEnd/>
            <a:tailEnd/>
          </a:ln>
        </p:spPr>
        <p:txBody>
          <a:bodyPr>
            <a:spAutoFit/>
          </a:bodyPr>
          <a:lstStyle/>
          <a:p>
            <a:r>
              <a:rPr lang="en-US">
                <a:solidFill>
                  <a:schemeClr val="bg1"/>
                </a:solidFill>
                <a:cs typeface="Arial" pitchFamily="34" charset="0"/>
              </a:rPr>
              <a:t>Four strands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cc-english-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Content Placeholder 6"/>
          <p:cNvSpPr>
            <a:spLocks noGrp="1"/>
          </p:cNvSpPr>
          <p:nvPr>
            <p:ph idx="4294967295"/>
          </p:nvPr>
        </p:nvSpPr>
        <p:spPr>
          <a:xfrm>
            <a:off x="457200" y="2438400"/>
            <a:ext cx="8229600" cy="3687763"/>
          </a:xfrm>
          <a:prstGeom prst="rect">
            <a:avLst/>
          </a:prstGeom>
        </p:spPr>
        <p:txBody>
          <a:bodyPr/>
          <a:lstStyle/>
          <a:p>
            <a:pPr eaLnBrk="1" fontAlgn="auto" hangingPunct="1">
              <a:spcAft>
                <a:spcPts val="0"/>
              </a:spcAft>
              <a:buFont typeface="Arial"/>
              <a:buChar char="•"/>
              <a:defRPr/>
            </a:pPr>
            <a:r>
              <a:rPr lang="en-US" sz="2400" dirty="0" smtClean="0">
                <a:solidFill>
                  <a:srgbClr val="455560"/>
                </a:solidFill>
              </a:rPr>
              <a:t>Describing characters, settings, and major events in a story using details</a:t>
            </a:r>
          </a:p>
          <a:p>
            <a:pPr eaLnBrk="1" fontAlgn="auto" hangingPunct="1">
              <a:spcAft>
                <a:spcPts val="0"/>
              </a:spcAft>
              <a:buFont typeface="Arial"/>
              <a:buChar char="•"/>
              <a:defRPr/>
            </a:pPr>
            <a:r>
              <a:rPr lang="en-US" sz="2400" dirty="0" smtClean="0">
                <a:solidFill>
                  <a:srgbClr val="455560"/>
                </a:solidFill>
              </a:rPr>
              <a:t>Knowing and using key text features to read and understand informational text</a:t>
            </a:r>
          </a:p>
          <a:p>
            <a:pPr eaLnBrk="1" fontAlgn="auto" hangingPunct="1">
              <a:spcAft>
                <a:spcPts val="0"/>
              </a:spcAft>
              <a:buFont typeface="Arial"/>
              <a:buChar char="•"/>
              <a:defRPr/>
            </a:pPr>
            <a:r>
              <a:rPr lang="en-US" sz="2400" dirty="0" smtClean="0">
                <a:solidFill>
                  <a:srgbClr val="455560"/>
                </a:solidFill>
              </a:rPr>
              <a:t>Comparing and contrasting adventures and experiences of characters in texts</a:t>
            </a:r>
          </a:p>
          <a:p>
            <a:pPr marL="0" indent="0" eaLnBrk="1" fontAlgn="auto" hangingPunct="1">
              <a:spcAft>
                <a:spcPts val="0"/>
              </a:spcAft>
              <a:buFont typeface="Arial"/>
              <a:buNone/>
              <a:defRPr/>
            </a:pPr>
            <a:endParaRPr lang="en-US" dirty="0"/>
          </a:p>
        </p:txBody>
      </p:sp>
      <p:sp>
        <p:nvSpPr>
          <p:cNvPr id="4100" name="TextBox 7"/>
          <p:cNvSpPr txBox="1">
            <a:spLocks noChangeArrowheads="1"/>
          </p:cNvSpPr>
          <p:nvPr/>
        </p:nvSpPr>
        <p:spPr bwMode="auto">
          <a:xfrm>
            <a:off x="5257800" y="533400"/>
            <a:ext cx="3581400" cy="369888"/>
          </a:xfrm>
          <a:prstGeom prst="rect">
            <a:avLst/>
          </a:prstGeom>
          <a:noFill/>
          <a:ln w="9525">
            <a:noFill/>
            <a:miter lim="800000"/>
            <a:headEnd/>
            <a:tailEnd/>
          </a:ln>
        </p:spPr>
        <p:txBody>
          <a:bodyPr>
            <a:spAutoFit/>
          </a:bodyPr>
          <a:lstStyle/>
          <a:p>
            <a:r>
              <a:rPr lang="en-US">
                <a:solidFill>
                  <a:schemeClr val="bg1"/>
                </a:solidFill>
                <a:cs typeface="Arial" pitchFamily="34" charset="0"/>
              </a:rPr>
              <a:t>The big ideas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c-english-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Content Placeholder 6"/>
          <p:cNvSpPr>
            <a:spLocks noGrp="1"/>
          </p:cNvSpPr>
          <p:nvPr>
            <p:ph idx="4294967295"/>
          </p:nvPr>
        </p:nvSpPr>
        <p:spPr>
          <a:xfrm>
            <a:off x="457200" y="2438400"/>
            <a:ext cx="8229600" cy="3687763"/>
          </a:xfrm>
          <a:prstGeom prst="rect">
            <a:avLst/>
          </a:prstGeom>
        </p:spPr>
        <p:txBody>
          <a:bodyPr/>
          <a:lstStyle/>
          <a:p>
            <a:pPr eaLnBrk="1" fontAlgn="auto" hangingPunct="1">
              <a:spcAft>
                <a:spcPts val="0"/>
              </a:spcAft>
              <a:buFont typeface="Arial"/>
              <a:buChar char="•"/>
              <a:defRPr/>
            </a:pPr>
            <a:r>
              <a:rPr lang="en-US" sz="2400" dirty="0" smtClean="0">
                <a:solidFill>
                  <a:srgbClr val="455560"/>
                </a:solidFill>
              </a:rPr>
              <a:t>Writing narratives, opinion pieces, and informational text including some details with a beginning and end</a:t>
            </a:r>
          </a:p>
          <a:p>
            <a:pPr eaLnBrk="1" fontAlgn="auto" hangingPunct="1">
              <a:spcAft>
                <a:spcPts val="0"/>
              </a:spcAft>
              <a:buFont typeface="Arial"/>
              <a:buChar char="•"/>
              <a:defRPr/>
            </a:pPr>
            <a:r>
              <a:rPr lang="en-US" sz="2400" dirty="0" smtClean="0">
                <a:solidFill>
                  <a:srgbClr val="455560"/>
                </a:solidFill>
              </a:rPr>
              <a:t>Participating in conversations and discussions to clarify understanding</a:t>
            </a:r>
          </a:p>
          <a:p>
            <a:pPr eaLnBrk="1" fontAlgn="auto" hangingPunct="1">
              <a:spcAft>
                <a:spcPts val="0"/>
              </a:spcAft>
              <a:buFont typeface="Arial"/>
              <a:buChar char="•"/>
              <a:defRPr/>
            </a:pPr>
            <a:r>
              <a:rPr lang="en-US" sz="2400" dirty="0" smtClean="0">
                <a:solidFill>
                  <a:srgbClr val="455560"/>
                </a:solidFill>
              </a:rPr>
              <a:t>Exploring the nuances of meanings in developing their vocabulary</a:t>
            </a:r>
          </a:p>
          <a:p>
            <a:pPr marL="0" indent="0" eaLnBrk="1" fontAlgn="auto" hangingPunct="1">
              <a:spcAft>
                <a:spcPts val="0"/>
              </a:spcAft>
              <a:buFont typeface="Arial"/>
              <a:buNone/>
              <a:defRPr/>
            </a:pPr>
            <a:endParaRPr lang="en-US" dirty="0"/>
          </a:p>
        </p:txBody>
      </p:sp>
      <p:sp>
        <p:nvSpPr>
          <p:cNvPr id="5124" name="TextBox 7"/>
          <p:cNvSpPr txBox="1">
            <a:spLocks noChangeArrowheads="1"/>
          </p:cNvSpPr>
          <p:nvPr/>
        </p:nvSpPr>
        <p:spPr bwMode="auto">
          <a:xfrm>
            <a:off x="5257800" y="533400"/>
            <a:ext cx="3581400" cy="369888"/>
          </a:xfrm>
          <a:prstGeom prst="rect">
            <a:avLst/>
          </a:prstGeom>
          <a:noFill/>
          <a:ln w="9525">
            <a:noFill/>
            <a:miter lim="800000"/>
            <a:headEnd/>
            <a:tailEnd/>
          </a:ln>
        </p:spPr>
        <p:txBody>
          <a:bodyPr>
            <a:spAutoFit/>
          </a:bodyPr>
          <a:lstStyle/>
          <a:p>
            <a:r>
              <a:rPr lang="en-US">
                <a:solidFill>
                  <a:schemeClr val="bg1"/>
                </a:solidFill>
                <a:cs typeface="Arial" pitchFamily="34" charset="0"/>
              </a:rPr>
              <a:t>The big ideas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lide-5.gif"/>
          <p:cNvPicPr>
            <a:picLocks noChangeAspect="1"/>
          </p:cNvPicPr>
          <p:nvPr/>
        </p:nvPicPr>
        <p:blipFill>
          <a:blip r:embed="rId3" cstate="print"/>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396</TotalTime>
  <Words>1769</Words>
  <Application>Microsoft Office PowerPoint</Application>
  <PresentationFormat>On-screen Show (4:3)</PresentationFormat>
  <Paragraphs>108</Paragraphs>
  <Slides>22</Slides>
  <Notes>20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1_Custom Design</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Cedar Fork Pacing Guides</vt:lpstr>
      <vt:lpstr>Slide 21</vt:lpstr>
      <vt:lpstr>Slide 22</vt:lpstr>
    </vt:vector>
  </TitlesOfParts>
  <Company>Wake County 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michelle_tucker</dc:creator>
  <cp:lastModifiedBy>wcpss</cp:lastModifiedBy>
  <cp:revision>29</cp:revision>
  <dcterms:created xsi:type="dcterms:W3CDTF">2012-06-05T17:30:18Z</dcterms:created>
  <dcterms:modified xsi:type="dcterms:W3CDTF">2012-09-05T12:02:20Z</dcterms:modified>
</cp:coreProperties>
</file>